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66" r:id="rId3"/>
    <p:sldId id="367" r:id="rId4"/>
    <p:sldId id="368" r:id="rId5"/>
    <p:sldId id="369" r:id="rId6"/>
  </p:sldIdLst>
  <p:sldSz cx="6546850" cy="9034463"/>
  <p:notesSz cx="6797675" cy="9926638"/>
  <p:defaultTextStyle>
    <a:defPPr>
      <a:defRPr lang="ko-KR"/>
    </a:defPPr>
    <a:lvl1pPr marL="0" algn="l" defTabSz="890306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45153" algn="l" defTabSz="890306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90306" algn="l" defTabSz="890306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35457" algn="l" defTabSz="890306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80610" algn="l" defTabSz="890306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225763" algn="l" defTabSz="890306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670916" algn="l" defTabSz="890306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116069" algn="l" defTabSz="890306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561220" algn="l" defTabSz="890306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0C27B1F4-E469-430D-AB3C-6247284691D6}">
          <p14:sldIdLst>
            <p14:sldId id="256"/>
          </p14:sldIdLst>
        </p14:section>
        <p14:section name="제목 없는 구역" id="{DB44A8E2-21BB-4BB6-A25C-3B84567E0B49}">
          <p14:sldIdLst>
            <p14:sldId id="366"/>
            <p14:sldId id="367"/>
            <p14:sldId id="368"/>
            <p14:sldId id="369"/>
          </p14:sldIdLst>
        </p14:section>
      </p14:sectionLst>
    </p:ext>
    <p:ext uri="{EFAFB233-063F-42B5-8137-9DF3F51BA10A}">
      <p15:sldGuideLst xmlns:p15="http://schemas.microsoft.com/office/powerpoint/2012/main">
        <p15:guide id="2" pos="2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A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보통 스타일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32" autoAdjust="0"/>
    <p:restoredTop sz="94923" autoAdjust="0"/>
  </p:normalViewPr>
  <p:slideViewPr>
    <p:cSldViewPr>
      <p:cViewPr varScale="1">
        <p:scale>
          <a:sx n="86" d="100"/>
          <a:sy n="86" d="100"/>
        </p:scale>
        <p:origin x="2400" y="96"/>
      </p:cViewPr>
      <p:guideLst>
        <p:guide pos="248"/>
        <p:guide orient="horz" pos="28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4014" y="96"/>
      </p:cViewPr>
      <p:guideLst>
        <p:guide orient="horz" pos="2880"/>
        <p:guide pos="2160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="" xmlns:a16="http://schemas.microsoft.com/office/drawing/2014/main" id="{88A591E0-7274-43F1-BB04-5D0959D923F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="" xmlns:a16="http://schemas.microsoft.com/office/drawing/2014/main" id="{C6502B68-644C-4006-A4A8-9CBB17D79F7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D014E-334C-4C12-B261-1F145CDF8E7B}" type="datetimeFigureOut">
              <a:rPr lang="ko-KR" altLang="en-US" smtClean="0"/>
              <a:pPr/>
              <a:t>2024-10-23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="" xmlns:a16="http://schemas.microsoft.com/office/drawing/2014/main" id="{49222CBA-B969-47BD-AF5B-15F23A7E77E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="" xmlns:a16="http://schemas.microsoft.com/office/drawing/2014/main" id="{DE1D0C04-514D-45E8-ABC7-46C41CA3704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0BAB6-813C-4510-8060-8DBC22C96B6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26303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054EF6-4CF2-4E15-B04F-0B15884A9D3E}" type="datetimeFigureOut">
              <a:rPr lang="ko-KR" altLang="en-US" smtClean="0"/>
              <a:pPr/>
              <a:t>2024-10-23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51050" y="744538"/>
            <a:ext cx="26955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06D46-E2AF-465F-BCE5-98CCF91CD3C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65204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890306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45153" algn="l" defTabSz="890306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90306" algn="l" defTabSz="890306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35457" algn="l" defTabSz="890306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780610" algn="l" defTabSz="890306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25763" algn="l" defTabSz="890306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70916" algn="l" defTabSz="890306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16069" algn="l" defTabSz="890306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561220" algn="l" defTabSz="890306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06D46-E2AF-465F-BCE5-98CCF91CD3C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9835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218229" y="431178"/>
            <a:ext cx="3855367" cy="197621"/>
          </a:xfrm>
          <a:prstGeom prst="rect">
            <a:avLst/>
          </a:prstGeom>
          <a:noFill/>
        </p:spPr>
        <p:txBody>
          <a:bodyPr wrap="square" lIns="89031" tIns="44515" rIns="89031" bIns="44515" rtlCol="0">
            <a:spAutoFit/>
          </a:bodyPr>
          <a:lstStyle/>
          <a:p>
            <a:r>
              <a:rPr lang="en-US" altLang="ko-KR" sz="700" dirty="0"/>
              <a:t>4K HDMI Loop Camera Motorized Head : </a:t>
            </a:r>
            <a:r>
              <a:rPr lang="en-US" altLang="ko-KR" sz="700" dirty="0" smtClean="0"/>
              <a:t>V </a:t>
            </a:r>
            <a:r>
              <a:rPr lang="en-US" altLang="ko-KR" sz="700" dirty="0"/>
              <a:t>BOT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6618E-3C0E-4137-85B4-3A0BFE7A5F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746467" y="361799"/>
            <a:ext cx="1473041" cy="7708572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27343" y="361799"/>
            <a:ext cx="4310009" cy="7708572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6618E-3C0E-4137-85B4-3A0BFE7A5F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/>
          <p:cNvCxnSpPr/>
          <p:nvPr userDrawn="1"/>
        </p:nvCxnSpPr>
        <p:spPr>
          <a:xfrm>
            <a:off x="249089" y="628799"/>
            <a:ext cx="6078797" cy="0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 userDrawn="1"/>
        </p:nvSpPr>
        <p:spPr>
          <a:xfrm>
            <a:off x="218229" y="431178"/>
            <a:ext cx="3855367" cy="197621"/>
          </a:xfrm>
          <a:prstGeom prst="rect">
            <a:avLst/>
          </a:prstGeom>
          <a:noFill/>
        </p:spPr>
        <p:txBody>
          <a:bodyPr wrap="square" lIns="89031" tIns="44515" rIns="89031" bIns="44515" rtlCol="0">
            <a:spAutoFit/>
          </a:bodyPr>
          <a:lstStyle/>
          <a:p>
            <a:r>
              <a:rPr lang="en-US" altLang="ko-KR" sz="700" b="1" dirty="0"/>
              <a:t>V</a:t>
            </a:r>
            <a:r>
              <a:rPr lang="en-US" altLang="ko-KR" sz="700" dirty="0"/>
              <a:t> BOT, 4K HDMI Loop Motorized Head </a:t>
            </a:r>
          </a:p>
        </p:txBody>
      </p:sp>
      <p:pic>
        <p:nvPicPr>
          <p:cNvPr id="1026" name="Picture 2" descr="salrayworks">
            <a:extLst>
              <a:ext uri="{FF2B5EF4-FFF2-40B4-BE49-F238E27FC236}">
                <a16:creationId xmlns="" xmlns:a16="http://schemas.microsoft.com/office/drawing/2014/main" id="{0987777E-44F0-4BAD-819B-DBBA3E71A7F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582" y="240142"/>
            <a:ext cx="1432766" cy="38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17156" y="5805480"/>
            <a:ext cx="5564823" cy="1794345"/>
          </a:xfrm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17156" y="3829192"/>
            <a:ext cx="5564823" cy="19762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451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903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354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7806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257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6709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160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5612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C656618E-3C0E-4137-85B4-3A0BFE7A5F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27343" y="2108044"/>
            <a:ext cx="2891525" cy="5962327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327983" y="2108044"/>
            <a:ext cx="2891525" cy="5962327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6618E-3C0E-4137-85B4-3A0BFE7A5F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27344" y="2022299"/>
            <a:ext cx="2892662" cy="8427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45153" indent="0">
              <a:buNone/>
              <a:defRPr sz="2000" b="1"/>
            </a:lvl2pPr>
            <a:lvl3pPr marL="890306" indent="0">
              <a:buNone/>
              <a:defRPr sz="1700" b="1"/>
            </a:lvl3pPr>
            <a:lvl4pPr marL="1335457" indent="0">
              <a:buNone/>
              <a:defRPr sz="1600" b="1"/>
            </a:lvl4pPr>
            <a:lvl5pPr marL="1780610" indent="0">
              <a:buNone/>
              <a:defRPr sz="1600" b="1"/>
            </a:lvl5pPr>
            <a:lvl6pPr marL="2225763" indent="0">
              <a:buNone/>
              <a:defRPr sz="1600" b="1"/>
            </a:lvl6pPr>
            <a:lvl7pPr marL="2670916" indent="0">
              <a:buNone/>
              <a:defRPr sz="1600" b="1"/>
            </a:lvl7pPr>
            <a:lvl8pPr marL="3116069" indent="0">
              <a:buNone/>
              <a:defRPr sz="1600" b="1"/>
            </a:lvl8pPr>
            <a:lvl9pPr marL="356122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27344" y="2865097"/>
            <a:ext cx="2892662" cy="52052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325709" y="2022299"/>
            <a:ext cx="2893798" cy="8427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45153" indent="0">
              <a:buNone/>
              <a:defRPr sz="2000" b="1"/>
            </a:lvl2pPr>
            <a:lvl3pPr marL="890306" indent="0">
              <a:buNone/>
              <a:defRPr sz="1700" b="1"/>
            </a:lvl3pPr>
            <a:lvl4pPr marL="1335457" indent="0">
              <a:buNone/>
              <a:defRPr sz="1600" b="1"/>
            </a:lvl4pPr>
            <a:lvl5pPr marL="1780610" indent="0">
              <a:buNone/>
              <a:defRPr sz="1600" b="1"/>
            </a:lvl5pPr>
            <a:lvl6pPr marL="2225763" indent="0">
              <a:buNone/>
              <a:defRPr sz="1600" b="1"/>
            </a:lvl6pPr>
            <a:lvl7pPr marL="2670916" indent="0">
              <a:buNone/>
              <a:defRPr sz="1600" b="1"/>
            </a:lvl7pPr>
            <a:lvl8pPr marL="3116069" indent="0">
              <a:buNone/>
              <a:defRPr sz="1600" b="1"/>
            </a:lvl8pPr>
            <a:lvl9pPr marL="356122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325709" y="2865097"/>
            <a:ext cx="2893798" cy="52052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6618E-3C0E-4137-85B4-3A0BFE7A5F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6618E-3C0E-4137-85B4-3A0BFE7A5F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6618E-3C0E-4137-85B4-3A0BFE7A5F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7344" y="359706"/>
            <a:ext cx="2153869" cy="15308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59637" y="359707"/>
            <a:ext cx="3659871" cy="7710664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27344" y="1890546"/>
            <a:ext cx="2153869" cy="6179825"/>
          </a:xfrm>
        </p:spPr>
        <p:txBody>
          <a:bodyPr/>
          <a:lstStyle>
            <a:lvl1pPr marL="0" indent="0">
              <a:buNone/>
              <a:defRPr sz="1400"/>
            </a:lvl1pPr>
            <a:lvl2pPr marL="445153" indent="0">
              <a:buNone/>
              <a:defRPr sz="1100"/>
            </a:lvl2pPr>
            <a:lvl3pPr marL="890306" indent="0">
              <a:buNone/>
              <a:defRPr sz="1000"/>
            </a:lvl3pPr>
            <a:lvl4pPr marL="1335457" indent="0">
              <a:buNone/>
              <a:defRPr sz="900"/>
            </a:lvl4pPr>
            <a:lvl5pPr marL="1780610" indent="0">
              <a:buNone/>
              <a:defRPr sz="900"/>
            </a:lvl5pPr>
            <a:lvl6pPr marL="2225763" indent="0">
              <a:buNone/>
              <a:defRPr sz="900"/>
            </a:lvl6pPr>
            <a:lvl7pPr marL="2670916" indent="0">
              <a:buNone/>
              <a:defRPr sz="900"/>
            </a:lvl7pPr>
            <a:lvl8pPr marL="3116069" indent="0">
              <a:buNone/>
              <a:defRPr sz="900"/>
            </a:lvl8pPr>
            <a:lvl9pPr marL="356122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6618E-3C0E-4137-85B4-3A0BFE7A5F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83229" y="6324126"/>
            <a:ext cx="3928110" cy="74659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283229" y="807246"/>
            <a:ext cx="3928110" cy="5420678"/>
          </a:xfrm>
        </p:spPr>
        <p:txBody>
          <a:bodyPr/>
          <a:lstStyle>
            <a:lvl1pPr marL="0" indent="0">
              <a:buNone/>
              <a:defRPr sz="3100"/>
            </a:lvl1pPr>
            <a:lvl2pPr marL="445153" indent="0">
              <a:buNone/>
              <a:defRPr sz="2700"/>
            </a:lvl2pPr>
            <a:lvl3pPr marL="890306" indent="0">
              <a:buNone/>
              <a:defRPr sz="2400"/>
            </a:lvl3pPr>
            <a:lvl4pPr marL="1335457" indent="0">
              <a:buNone/>
              <a:defRPr sz="2000"/>
            </a:lvl4pPr>
            <a:lvl5pPr marL="1780610" indent="0">
              <a:buNone/>
              <a:defRPr sz="2000"/>
            </a:lvl5pPr>
            <a:lvl6pPr marL="2225763" indent="0">
              <a:buNone/>
              <a:defRPr sz="2000"/>
            </a:lvl6pPr>
            <a:lvl7pPr marL="2670916" indent="0">
              <a:buNone/>
              <a:defRPr sz="2000"/>
            </a:lvl7pPr>
            <a:lvl8pPr marL="3116069" indent="0">
              <a:buNone/>
              <a:defRPr sz="2000"/>
            </a:lvl8pPr>
            <a:lvl9pPr marL="356122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283229" y="7070725"/>
            <a:ext cx="3928110" cy="1060294"/>
          </a:xfrm>
        </p:spPr>
        <p:txBody>
          <a:bodyPr/>
          <a:lstStyle>
            <a:lvl1pPr marL="0" indent="0">
              <a:buNone/>
              <a:defRPr sz="1400"/>
            </a:lvl1pPr>
            <a:lvl2pPr marL="445153" indent="0">
              <a:buNone/>
              <a:defRPr sz="1100"/>
            </a:lvl2pPr>
            <a:lvl3pPr marL="890306" indent="0">
              <a:buNone/>
              <a:defRPr sz="1000"/>
            </a:lvl3pPr>
            <a:lvl4pPr marL="1335457" indent="0">
              <a:buNone/>
              <a:defRPr sz="900"/>
            </a:lvl4pPr>
            <a:lvl5pPr marL="1780610" indent="0">
              <a:buNone/>
              <a:defRPr sz="900"/>
            </a:lvl5pPr>
            <a:lvl6pPr marL="2225763" indent="0">
              <a:buNone/>
              <a:defRPr sz="900"/>
            </a:lvl6pPr>
            <a:lvl7pPr marL="2670916" indent="0">
              <a:buNone/>
              <a:defRPr sz="900"/>
            </a:lvl7pPr>
            <a:lvl8pPr marL="3116069" indent="0">
              <a:buNone/>
              <a:defRPr sz="900"/>
            </a:lvl8pPr>
            <a:lvl9pPr marL="356122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6618E-3C0E-4137-85B4-3A0BFE7A5F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27343" y="361798"/>
            <a:ext cx="5892165" cy="1505743"/>
          </a:xfrm>
          <a:prstGeom prst="rect">
            <a:avLst/>
          </a:prstGeom>
        </p:spPr>
        <p:txBody>
          <a:bodyPr vert="horz" lIns="89031" tIns="44515" rIns="89031" bIns="44515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27343" y="2108044"/>
            <a:ext cx="5892165" cy="5962327"/>
          </a:xfrm>
          <a:prstGeom prst="rect">
            <a:avLst/>
          </a:prstGeom>
        </p:spPr>
        <p:txBody>
          <a:bodyPr vert="horz" lIns="89031" tIns="44515" rIns="89031" bIns="44515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27343" y="8373611"/>
            <a:ext cx="1527598" cy="481002"/>
          </a:xfrm>
          <a:prstGeom prst="rect">
            <a:avLst/>
          </a:prstGeom>
        </p:spPr>
        <p:txBody>
          <a:bodyPr vert="horz" lIns="89031" tIns="44515" rIns="89031" bIns="4451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236841" y="8373611"/>
            <a:ext cx="2073169" cy="481002"/>
          </a:xfrm>
          <a:prstGeom prst="rect">
            <a:avLst/>
          </a:prstGeom>
        </p:spPr>
        <p:txBody>
          <a:bodyPr vert="horz" lIns="89031" tIns="44515" rIns="89031" bIns="4451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691910" y="8373611"/>
            <a:ext cx="1527598" cy="481002"/>
          </a:xfrm>
          <a:prstGeom prst="rect">
            <a:avLst/>
          </a:prstGeom>
        </p:spPr>
        <p:txBody>
          <a:bodyPr vert="horz" lIns="89031" tIns="44515" rIns="89031" bIns="4451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6618E-3C0E-4137-85B4-3A0BFE7A5F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890306" rtl="0" eaLnBrk="1" latinLnBrk="1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3865" indent="-333865" algn="l" defTabSz="890306" rtl="0" eaLnBrk="1" latinLnBrk="1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23373" indent="-278220" algn="l" defTabSz="890306" rtl="0" eaLnBrk="1" latinLnBrk="1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112881" indent="-222576" algn="l" defTabSz="890306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58034" indent="-222576" algn="l" defTabSz="890306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3187" indent="-222576" algn="l" defTabSz="890306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48339" indent="-222576" algn="l" defTabSz="890306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893492" indent="-222576" algn="l" defTabSz="890306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338644" indent="-222576" algn="l" defTabSz="890306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783797" indent="-222576" algn="l" defTabSz="890306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890306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45153" algn="l" defTabSz="890306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90306" algn="l" defTabSz="890306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35457" algn="l" defTabSz="890306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80610" algn="l" defTabSz="890306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225763" algn="l" defTabSz="890306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70916" algn="l" defTabSz="890306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116069" algn="l" defTabSz="890306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61220" algn="l" defTabSz="890306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9200" y="1469231"/>
            <a:ext cx="5507425" cy="1336395"/>
          </a:xfrm>
          <a:prstGeom prst="rect">
            <a:avLst/>
          </a:prstGeom>
          <a:noFill/>
        </p:spPr>
        <p:txBody>
          <a:bodyPr wrap="square" lIns="89031" tIns="44515" rIns="89031" bIns="44515" rtlCol="0">
            <a:spAutoFit/>
          </a:bodyPr>
          <a:lstStyle/>
          <a:p>
            <a:r>
              <a:rPr lang="en-US" altLang="ko-KR" sz="1100" b="1" dirty="0">
                <a:latin typeface="Calibri" pitchFamily="34" charset="0"/>
                <a:ea typeface="나눔고딕" pitchFamily="50" charset="-127"/>
                <a:cs typeface="Times New Roman" pitchFamily="18" charset="0"/>
              </a:rPr>
              <a:t>Manual</a:t>
            </a:r>
          </a:p>
          <a:p>
            <a:r>
              <a:rPr lang="en-US" altLang="ko-KR" sz="5400" b="1" dirty="0">
                <a:latin typeface="Neue Haas Grotesk Text Pro" panose="020B0504020202020204" pitchFamily="34" charset="0"/>
                <a:ea typeface="나눔고딕" pitchFamily="50" charset="-127"/>
              </a:rPr>
              <a:t> V </a:t>
            </a:r>
            <a:r>
              <a:rPr lang="en-US" altLang="ko-KR" sz="5400" dirty="0">
                <a:latin typeface="Neue Haas Grotesk Text Pro" panose="020B0504020202020204" pitchFamily="34" charset="0"/>
                <a:ea typeface="나눔고딕" pitchFamily="50" charset="-127"/>
              </a:rPr>
              <a:t>BOT</a:t>
            </a:r>
            <a:r>
              <a:rPr lang="en-US" altLang="ko-KR" sz="2400" dirty="0">
                <a:latin typeface="Neue Haas Grotesk Text Pro" panose="020B0504020202020204" pitchFamily="34" charset="0"/>
                <a:ea typeface="나눔고딕" pitchFamily="50" charset="-127"/>
              </a:rPr>
              <a:t> </a:t>
            </a:r>
          </a:p>
          <a:p>
            <a:r>
              <a:rPr lang="en-US" altLang="ko-KR" sz="1600" b="1" dirty="0">
                <a:latin typeface="Calibri" pitchFamily="34" charset="0"/>
                <a:ea typeface="나눔고딕" pitchFamily="50" charset="-127"/>
              </a:rPr>
              <a:t>4K HDMI Loop Camera Motorized Head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="" xmlns:a16="http://schemas.microsoft.com/office/drawing/2014/main" id="{9815DEB2-3B8D-458F-A9B7-3B161A27ED2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78" y="3077071"/>
            <a:ext cx="6275293" cy="4706471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12" y="3077071"/>
            <a:ext cx="5257800" cy="5257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985" y="3804142"/>
            <a:ext cx="1360123" cy="1542857"/>
          </a:xfrm>
          <a:prstGeom prst="rect">
            <a:avLst/>
          </a:prstGeom>
        </p:spPr>
      </p:pic>
      <p:pic>
        <p:nvPicPr>
          <p:cNvPr id="34" name="그림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1389" y="5957391"/>
            <a:ext cx="1322214" cy="1499855"/>
          </a:xfrm>
          <a:prstGeom prst="rect">
            <a:avLst/>
          </a:prstGeom>
        </p:spPr>
      </p:pic>
      <p:pic>
        <p:nvPicPr>
          <p:cNvPr id="32" name="그림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645" y="5970716"/>
            <a:ext cx="1322214" cy="1499855"/>
          </a:xfrm>
          <a:prstGeom prst="rect">
            <a:avLst/>
          </a:prstGeom>
        </p:spPr>
      </p:pic>
      <p:pic>
        <p:nvPicPr>
          <p:cNvPr id="27" name="그림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3425" y="1640584"/>
            <a:ext cx="1338142" cy="15179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3105" y="941008"/>
            <a:ext cx="1160702" cy="2638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1400" dirty="0"/>
              <a:t>White </a:t>
            </a:r>
            <a:r>
              <a:rPr lang="en-US" altLang="ko-KR" sz="1400" dirty="0" smtClean="0"/>
              <a:t>Balance</a:t>
            </a:r>
            <a:endParaRPr lang="ko-KR" altLang="en-US" sz="1400" dirty="0" smtClean="0">
              <a:latin typeface="나눔고딕 Light" pitchFamily="50" charset="-127"/>
              <a:ea typeface="나눔고딕 Light" pitchFamily="50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735" y="1630950"/>
            <a:ext cx="1353373" cy="153520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046" y="1368890"/>
            <a:ext cx="428685" cy="419158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956" y="4234562"/>
            <a:ext cx="428685" cy="419158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046" y="6075679"/>
            <a:ext cx="428685" cy="419158"/>
          </a:xfrm>
          <a:prstGeom prst="rect">
            <a:avLst/>
          </a:prstGeom>
        </p:spPr>
      </p:pic>
      <p:pic>
        <p:nvPicPr>
          <p:cNvPr id="25" name="그림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9204" y="1421371"/>
            <a:ext cx="428685" cy="419158"/>
          </a:xfrm>
          <a:prstGeom prst="rect">
            <a:avLst/>
          </a:prstGeom>
        </p:spPr>
      </p:pic>
      <p:pic>
        <p:nvPicPr>
          <p:cNvPr id="31" name="그림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4165" y="6036946"/>
            <a:ext cx="428685" cy="419158"/>
          </a:xfrm>
          <a:prstGeom prst="rect">
            <a:avLst/>
          </a:prstGeom>
        </p:spPr>
      </p:pic>
      <p:pic>
        <p:nvPicPr>
          <p:cNvPr id="33" name="그림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3425" y="3795457"/>
            <a:ext cx="1343180" cy="1523638"/>
          </a:xfrm>
          <a:prstGeom prst="rect">
            <a:avLst/>
          </a:prstGeom>
        </p:spPr>
      </p:pic>
      <p:pic>
        <p:nvPicPr>
          <p:cNvPr id="35" name="그림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4626" y="4244926"/>
            <a:ext cx="428685" cy="4191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33265" y="3797151"/>
            <a:ext cx="1440160" cy="1572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WB R Gain</a:t>
            </a:r>
          </a:p>
          <a:p>
            <a:pPr algn="just">
              <a:lnSpc>
                <a:spcPct val="140000"/>
              </a:lnSpc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(-50 ~ 50</a:t>
            </a: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)</a:t>
            </a:r>
          </a:p>
          <a:p>
            <a:pPr algn="just">
              <a:lnSpc>
                <a:spcPct val="140000"/>
              </a:lnSpc>
            </a:pPr>
            <a:r>
              <a:rPr lang="en-US" altLang="ko-KR" sz="900" dirty="0"/>
              <a:t>- When the white balance is set to MANUAL, the indicator lights up in green and the R-GAIN value changes.</a:t>
            </a:r>
            <a:endParaRPr lang="ko-KR" altLang="en-US" sz="900" dirty="0" smtClean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752850" y="1793435"/>
            <a:ext cx="1400896" cy="88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WB </a:t>
            </a: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Manual</a:t>
            </a:r>
          </a:p>
          <a:p>
            <a:pPr algn="just">
              <a:lnSpc>
                <a:spcPct val="140000"/>
              </a:lnSpc>
            </a:pPr>
            <a:r>
              <a:rPr lang="en-US" altLang="ko-KR" sz="900" dirty="0"/>
              <a:t>Used to set the selected white balance </a:t>
            </a:r>
            <a:r>
              <a:rPr lang="en-US" altLang="ko-KR" sz="900" dirty="0" smtClean="0"/>
              <a:t>MANUAL </a:t>
            </a:r>
            <a:r>
              <a:rPr lang="en-US" altLang="ko-KR" sz="900" dirty="0"/>
              <a:t>using the knob. </a:t>
            </a:r>
            <a:endParaRPr lang="ko-KR" altLang="en-US" sz="900" dirty="0" smtClean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858830" y="1636911"/>
            <a:ext cx="1268273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WB </a:t>
            </a: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Auto</a:t>
            </a:r>
          </a:p>
          <a:p>
            <a:pPr algn="just">
              <a:lnSpc>
                <a:spcPct val="140000"/>
              </a:lnSpc>
            </a:pPr>
            <a:r>
              <a:rPr lang="en-US" altLang="ko-KR" sz="900" dirty="0"/>
              <a:t>Used to set the selected white balance  </a:t>
            </a:r>
            <a:r>
              <a:rPr lang="en-US" altLang="ko-KR" sz="900" dirty="0" smtClean="0"/>
              <a:t>auto. </a:t>
            </a:r>
            <a:endParaRPr lang="ko-KR" altLang="en-US" sz="900" dirty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  <a:p>
            <a:pPr algn="just">
              <a:lnSpc>
                <a:spcPct val="140000"/>
              </a:lnSpc>
            </a:pPr>
            <a:endParaRPr lang="ko-KR" altLang="en-US" sz="900" dirty="0" smtClean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833265" y="5957391"/>
            <a:ext cx="1166986" cy="3016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AWB Hold Off</a:t>
            </a:r>
            <a:endParaRPr lang="ko-KR" altLang="en-US" sz="1400" dirty="0" smtClean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795476" y="5989852"/>
            <a:ext cx="1149354" cy="25667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AWB Hold On</a:t>
            </a:r>
            <a:endParaRPr lang="ko-KR" altLang="en-US" sz="1400" dirty="0" smtClean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713586" y="3797151"/>
            <a:ext cx="1440160" cy="1572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WB </a:t>
            </a: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B </a:t>
            </a: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Gain</a:t>
            </a:r>
          </a:p>
          <a:p>
            <a:pPr algn="just">
              <a:lnSpc>
                <a:spcPct val="140000"/>
              </a:lnSpc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(-50 ~ 50</a:t>
            </a: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)</a:t>
            </a:r>
          </a:p>
          <a:p>
            <a:pPr algn="just">
              <a:lnSpc>
                <a:spcPct val="140000"/>
              </a:lnSpc>
            </a:pPr>
            <a:r>
              <a:rPr lang="en-US" altLang="ko-KR" sz="900" dirty="0"/>
              <a:t>- When the white balance is set to MANUAL, the indicator lights up in green and the </a:t>
            </a:r>
            <a:r>
              <a:rPr lang="en-US" altLang="ko-KR" sz="900" dirty="0" smtClean="0"/>
              <a:t>B-GAIN </a:t>
            </a:r>
            <a:r>
              <a:rPr lang="en-US" altLang="ko-KR" sz="900" dirty="0"/>
              <a:t>value changes.</a:t>
            </a:r>
            <a:endParaRPr lang="ko-KR" altLang="en-US" sz="900" dirty="0" smtClean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19376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049" y="1655231"/>
            <a:ext cx="1336896" cy="1520591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393700" y="916831"/>
            <a:ext cx="2008050" cy="3561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1400" dirty="0" smtClean="0"/>
              <a:t>Auto </a:t>
            </a:r>
            <a:r>
              <a:rPr lang="en-US" altLang="ko-KR" sz="1400" dirty="0"/>
              <a:t>Exposure Setting</a:t>
            </a:r>
            <a:endParaRPr lang="ko-KR" altLang="en-US" sz="1400" dirty="0">
              <a:latin typeface="나눔고딕 Light" pitchFamily="50" charset="-127"/>
              <a:ea typeface="나눔고딕 Light" pitchFamily="50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1975" y="1655231"/>
            <a:ext cx="1322282" cy="150397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5000" y="1445652"/>
            <a:ext cx="428685" cy="419158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049" y="3807339"/>
            <a:ext cx="1345451" cy="1530322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1976" y="3779623"/>
            <a:ext cx="1322282" cy="1503970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8619" y="4308802"/>
            <a:ext cx="428685" cy="419158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303" y="4684485"/>
            <a:ext cx="428685" cy="41915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792757" y="1618592"/>
            <a:ext cx="1359790" cy="6894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AE </a:t>
            </a: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auto</a:t>
            </a:r>
          </a:p>
          <a:p>
            <a:pPr algn="just">
              <a:lnSpc>
                <a:spcPct val="140000"/>
              </a:lnSpc>
            </a:pPr>
            <a:r>
              <a:rPr lang="en-US" altLang="ko-KR" sz="900" dirty="0"/>
              <a:t>Used to set the selected </a:t>
            </a:r>
            <a:r>
              <a:rPr lang="en-US" altLang="ko-KR" sz="900" dirty="0" smtClean="0"/>
              <a:t>exposure </a:t>
            </a:r>
            <a:r>
              <a:rPr lang="en-US" altLang="ko-KR" sz="900" dirty="0"/>
              <a:t>to AUTO. </a:t>
            </a:r>
            <a:endParaRPr lang="ko-KR" altLang="en-US" sz="900" dirty="0" smtClean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53685" y="1636911"/>
            <a:ext cx="1472068" cy="88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AE </a:t>
            </a: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manual</a:t>
            </a:r>
          </a:p>
          <a:p>
            <a:pPr algn="just">
              <a:lnSpc>
                <a:spcPct val="140000"/>
              </a:lnSpc>
            </a:pPr>
            <a:r>
              <a:rPr lang="en-US" altLang="ko-KR" sz="900" dirty="0"/>
              <a:t>Used to set the selected </a:t>
            </a:r>
            <a:r>
              <a:rPr lang="en-US" altLang="ko-KR" sz="900" dirty="0" smtClean="0"/>
              <a:t>exposure </a:t>
            </a:r>
            <a:r>
              <a:rPr lang="en-US" altLang="ko-KR" sz="900" dirty="0"/>
              <a:t>to MANUAL using the knob. </a:t>
            </a:r>
            <a:endParaRPr lang="ko-KR" altLang="en-US" sz="900" dirty="0" smtClean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40852" y="3828392"/>
            <a:ext cx="1311696" cy="17450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12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AE </a:t>
            </a:r>
            <a:endParaRPr lang="en-US" altLang="ko-KR" sz="1200" dirty="0" smtClean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  <a:p>
            <a:pPr algn="just">
              <a:lnSpc>
                <a:spcPct val="140000"/>
              </a:lnSpc>
            </a:pPr>
            <a:r>
              <a:rPr lang="en-US" altLang="ko-KR" sz="12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Shutter </a:t>
            </a:r>
            <a:r>
              <a:rPr lang="en-US" altLang="ko-KR" sz="12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Speed </a:t>
            </a:r>
            <a:endParaRPr lang="en-US" altLang="ko-KR" sz="1200" dirty="0" smtClean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  <a:p>
            <a:pPr algn="just">
              <a:lnSpc>
                <a:spcPct val="140000"/>
              </a:lnSpc>
            </a:pPr>
            <a:r>
              <a:rPr lang="en-US" altLang="ko-KR" sz="12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Up/Down</a:t>
            </a:r>
          </a:p>
          <a:p>
            <a:pPr algn="just">
              <a:lnSpc>
                <a:spcPct val="140000"/>
              </a:lnSpc>
            </a:pPr>
            <a:r>
              <a:rPr lang="en-US" altLang="ko-KR" sz="900" dirty="0"/>
              <a:t>When auto exposure is set to MANUAL or SHUTTER, the indicator lights up in red and the Shutter speed changes.</a:t>
            </a:r>
            <a:endParaRPr lang="ko-KR" altLang="en-US" sz="900" dirty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53686" y="3779623"/>
            <a:ext cx="1616084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AE IRIS </a:t>
            </a: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Up/Down</a:t>
            </a:r>
          </a:p>
          <a:p>
            <a:pPr algn="just">
              <a:lnSpc>
                <a:spcPct val="140000"/>
              </a:lnSpc>
            </a:pPr>
            <a:r>
              <a:rPr lang="en-US" altLang="ko-KR" sz="900" dirty="0"/>
              <a:t>When auto exposure is set to MANUAL or IRIS priority, the indicator lights up in red and the Iris value changes</a:t>
            </a:r>
            <a:endParaRPr lang="ko-KR" altLang="en-US" sz="900" dirty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</p:txBody>
      </p:sp>
      <p:pic>
        <p:nvPicPr>
          <p:cNvPr id="27" name="그림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699" y="5969178"/>
            <a:ext cx="1288189" cy="1465192"/>
          </a:xfrm>
          <a:prstGeom prst="rect">
            <a:avLst/>
          </a:prstGeom>
        </p:spPr>
      </p:pic>
      <p:pic>
        <p:nvPicPr>
          <p:cNvPr id="28" name="그림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5545" y="6876554"/>
            <a:ext cx="428685" cy="419158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1840854" y="5969178"/>
            <a:ext cx="1451122" cy="1320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1200" dirty="0" err="1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AEGain</a:t>
            </a:r>
            <a:r>
              <a:rPr lang="en-US" altLang="ko-KR" sz="12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 Up/Down</a:t>
            </a:r>
          </a:p>
          <a:p>
            <a:pPr algn="just">
              <a:lnSpc>
                <a:spcPct val="140000"/>
              </a:lnSpc>
            </a:pPr>
            <a:r>
              <a:rPr lang="en-US" altLang="ko-KR" sz="900" dirty="0"/>
              <a:t>When auto exposure is set to MANUAL, the indicator lights up in red and the Gain value changes </a:t>
            </a:r>
            <a:endParaRPr lang="ko-KR" altLang="en-US" sz="900" dirty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799" y="1445652"/>
            <a:ext cx="428685" cy="41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821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30" y="5970631"/>
            <a:ext cx="1301240" cy="1478039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2371" y="3768318"/>
            <a:ext cx="1263491" cy="1435161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764" y="3788559"/>
            <a:ext cx="1379809" cy="1567283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704" y="4276319"/>
            <a:ext cx="428685" cy="419158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1779" y="4643992"/>
            <a:ext cx="428685" cy="419158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101" y="6930972"/>
            <a:ext cx="428685" cy="419158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393105" y="932726"/>
            <a:ext cx="3426131" cy="7304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1600" dirty="0"/>
              <a:t>Auto Exposure </a:t>
            </a:r>
            <a:r>
              <a:rPr lang="en-US" altLang="ko-KR" sz="1600" dirty="0"/>
              <a:t>Setting IRIS priority</a:t>
            </a:r>
          </a:p>
          <a:p>
            <a:pPr algn="just">
              <a:lnSpc>
                <a:spcPct val="140000"/>
              </a:lnSpc>
            </a:pPr>
            <a:endParaRPr lang="ko-KR" altLang="en-US" sz="1600" dirty="0">
              <a:latin typeface="나눔고딕 Light" pitchFamily="50" charset="-127"/>
              <a:ea typeface="나눔고딕 Light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842578" y="3769345"/>
            <a:ext cx="1416138" cy="205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AE </a:t>
            </a:r>
            <a:r>
              <a:rPr lang="en-US" altLang="ko-KR" sz="1400" dirty="0" err="1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BRight</a:t>
            </a: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 </a:t>
            </a:r>
          </a:p>
          <a:p>
            <a:pPr algn="just">
              <a:lnSpc>
                <a:spcPct val="140000"/>
              </a:lnSpc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Up/Down</a:t>
            </a:r>
          </a:p>
          <a:p>
            <a:pPr algn="just">
              <a:lnSpc>
                <a:spcPct val="140000"/>
              </a:lnSpc>
            </a:pPr>
            <a:r>
              <a:rPr lang="en-US" altLang="ko-KR" sz="900" dirty="0" smtClean="0"/>
              <a:t>- When </a:t>
            </a:r>
            <a:r>
              <a:rPr lang="en-US" altLang="ko-KR" sz="900" dirty="0"/>
              <a:t>auto exposure is set </a:t>
            </a:r>
            <a:r>
              <a:rPr lang="en-US" altLang="ko-KR" sz="900" dirty="0" smtClean="0"/>
              <a:t>to</a:t>
            </a:r>
          </a:p>
          <a:p>
            <a:pPr algn="just">
              <a:lnSpc>
                <a:spcPct val="140000"/>
              </a:lnSpc>
            </a:pPr>
            <a:r>
              <a:rPr lang="en-US" altLang="ko-KR" sz="900" dirty="0" smtClean="0"/>
              <a:t> </a:t>
            </a:r>
            <a:r>
              <a:rPr lang="en-US" altLang="ko-KR" sz="900" dirty="0"/>
              <a:t>Bright, the indicator lights </a:t>
            </a:r>
            <a:r>
              <a:rPr lang="en-US" altLang="ko-KR" sz="900" dirty="0" smtClean="0"/>
              <a:t>up</a:t>
            </a:r>
          </a:p>
          <a:p>
            <a:pPr algn="just">
              <a:lnSpc>
                <a:spcPct val="140000"/>
              </a:lnSpc>
            </a:pPr>
            <a:r>
              <a:rPr lang="en-US" altLang="ko-KR" sz="900" dirty="0" smtClean="0"/>
              <a:t> </a:t>
            </a:r>
            <a:r>
              <a:rPr lang="en-US" altLang="ko-KR" sz="900" dirty="0"/>
              <a:t>in red and the Bright value </a:t>
            </a:r>
            <a:endParaRPr lang="en-US" altLang="ko-KR" sz="900" dirty="0" smtClean="0"/>
          </a:p>
          <a:p>
            <a:pPr algn="just">
              <a:lnSpc>
                <a:spcPct val="140000"/>
              </a:lnSpc>
            </a:pPr>
            <a:r>
              <a:rPr lang="en-US" altLang="ko-KR" sz="900" dirty="0" smtClean="0"/>
              <a:t>changes</a:t>
            </a:r>
            <a:r>
              <a:rPr lang="en-US" altLang="ko-KR" sz="900" dirty="0"/>
              <a:t>. </a:t>
            </a:r>
            <a:endParaRPr lang="ko-KR" altLang="en-US" sz="900" dirty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711094" y="3780456"/>
            <a:ext cx="1418986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AE IRIS </a:t>
            </a:r>
            <a:endParaRPr lang="en-US" altLang="ko-KR" sz="1400" dirty="0" smtClean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  <a:p>
            <a:pPr algn="just">
              <a:lnSpc>
                <a:spcPct val="140000"/>
              </a:lnSpc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Up/Down</a:t>
            </a:r>
          </a:p>
          <a:p>
            <a:pPr algn="just">
              <a:lnSpc>
                <a:spcPct val="140000"/>
              </a:lnSpc>
            </a:pPr>
            <a:r>
              <a:rPr lang="en-US" altLang="ko-KR" sz="900" dirty="0" smtClean="0"/>
              <a:t>- When </a:t>
            </a:r>
            <a:r>
              <a:rPr lang="en-US" altLang="ko-KR" sz="900" dirty="0"/>
              <a:t>auto exposure is set to </a:t>
            </a:r>
            <a:endParaRPr lang="en-US" altLang="ko-KR" sz="900" dirty="0" smtClean="0"/>
          </a:p>
          <a:p>
            <a:pPr algn="just">
              <a:lnSpc>
                <a:spcPct val="140000"/>
              </a:lnSpc>
            </a:pPr>
            <a:r>
              <a:rPr lang="en-US" altLang="ko-KR" sz="900" dirty="0" smtClean="0"/>
              <a:t>MANUAL </a:t>
            </a:r>
            <a:r>
              <a:rPr lang="en-US" altLang="ko-KR" sz="900" dirty="0"/>
              <a:t>or IRIS priority, the </a:t>
            </a:r>
            <a:endParaRPr lang="en-US" altLang="ko-KR" sz="900" dirty="0" smtClean="0"/>
          </a:p>
          <a:p>
            <a:pPr algn="just">
              <a:lnSpc>
                <a:spcPct val="140000"/>
              </a:lnSpc>
            </a:pPr>
            <a:r>
              <a:rPr lang="en-US" altLang="ko-KR" sz="900" dirty="0" smtClean="0"/>
              <a:t>indicator </a:t>
            </a:r>
            <a:r>
              <a:rPr lang="en-US" altLang="ko-KR" sz="900" dirty="0"/>
              <a:t>lights up in </a:t>
            </a:r>
            <a:endParaRPr lang="en-US" altLang="ko-KR" sz="900" dirty="0" smtClean="0"/>
          </a:p>
          <a:p>
            <a:pPr algn="just">
              <a:lnSpc>
                <a:spcPct val="140000"/>
              </a:lnSpc>
            </a:pPr>
            <a:r>
              <a:rPr lang="en-US" altLang="ko-KR" sz="900" dirty="0" smtClean="0"/>
              <a:t>red </a:t>
            </a:r>
            <a:r>
              <a:rPr lang="en-US" altLang="ko-KR" sz="900" dirty="0"/>
              <a:t>and the Iris value</a:t>
            </a:r>
            <a:endParaRPr lang="ko-KR" altLang="en-US" sz="900" dirty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  <a:p>
            <a:pPr algn="just">
              <a:lnSpc>
                <a:spcPct val="140000"/>
              </a:lnSpc>
            </a:pPr>
            <a:endParaRPr lang="ko-KR" altLang="en-US" sz="1400" dirty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1842578" y="5994868"/>
            <a:ext cx="1779654" cy="14711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AE Gain Limit </a:t>
            </a:r>
            <a:endParaRPr lang="en-US" altLang="ko-KR" sz="1400" dirty="0" smtClean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  <a:p>
            <a:pPr algn="just">
              <a:lnSpc>
                <a:spcPct val="140000"/>
              </a:lnSpc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Up/Down</a:t>
            </a:r>
          </a:p>
          <a:p>
            <a:pPr algn="just">
              <a:lnSpc>
                <a:spcPct val="140000"/>
              </a:lnSpc>
            </a:pPr>
            <a:r>
              <a:rPr lang="en-US" altLang="ko-KR" sz="900" dirty="0" smtClean="0"/>
              <a:t>- When </a:t>
            </a:r>
            <a:r>
              <a:rPr lang="en-US" altLang="ko-KR" sz="900" dirty="0"/>
              <a:t>auto exposure is set </a:t>
            </a:r>
            <a:endParaRPr lang="en-US" altLang="ko-KR" sz="900" dirty="0" smtClean="0"/>
          </a:p>
          <a:p>
            <a:pPr algn="just">
              <a:lnSpc>
                <a:spcPct val="140000"/>
              </a:lnSpc>
            </a:pPr>
            <a:r>
              <a:rPr lang="en-US" altLang="ko-KR" sz="900" dirty="0" smtClean="0"/>
              <a:t>to </a:t>
            </a:r>
            <a:r>
              <a:rPr lang="en-US" altLang="ko-KR" sz="900" dirty="0"/>
              <a:t>IRIS priority</a:t>
            </a:r>
            <a:r>
              <a:rPr lang="en-US" altLang="ko-KR" sz="900" dirty="0" smtClean="0"/>
              <a:t>,</a:t>
            </a:r>
          </a:p>
          <a:p>
            <a:pPr algn="just">
              <a:lnSpc>
                <a:spcPct val="140000"/>
              </a:lnSpc>
            </a:pPr>
            <a:r>
              <a:rPr lang="en-US" altLang="ko-KR" sz="900" dirty="0" smtClean="0"/>
              <a:t> </a:t>
            </a:r>
            <a:r>
              <a:rPr lang="en-US" altLang="ko-KR" sz="900" dirty="0"/>
              <a:t>the indicator lights up in red </a:t>
            </a:r>
            <a:endParaRPr lang="en-US" altLang="ko-KR" sz="900" dirty="0" smtClean="0"/>
          </a:p>
          <a:p>
            <a:pPr algn="just">
              <a:lnSpc>
                <a:spcPct val="140000"/>
              </a:lnSpc>
            </a:pPr>
            <a:r>
              <a:rPr lang="en-US" altLang="ko-KR" sz="900" dirty="0" smtClean="0"/>
              <a:t>and </a:t>
            </a:r>
            <a:r>
              <a:rPr lang="en-US" altLang="ko-KR" sz="900" dirty="0"/>
              <a:t>the Gain Limit value</a:t>
            </a:r>
            <a:endParaRPr lang="ko-KR" altLang="en-US" sz="900" dirty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1785573" y="1636911"/>
            <a:ext cx="344773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40000"/>
              </a:lnSpc>
              <a:buFontTx/>
              <a:buChar char="-"/>
            </a:pPr>
            <a:r>
              <a:rPr lang="en-US" altLang="ko-KR" sz="1400" dirty="0" smtClean="0"/>
              <a:t>In </a:t>
            </a:r>
            <a:r>
              <a:rPr lang="en-US" altLang="ko-KR" sz="1400" dirty="0"/>
              <a:t>auto exposure mode, it is set to IRIS </a:t>
            </a:r>
            <a:r>
              <a:rPr lang="en-US" altLang="ko-KR" sz="1400" dirty="0" smtClean="0"/>
              <a:t>priority</a:t>
            </a:r>
          </a:p>
          <a:p>
            <a:pPr marL="285750" indent="-285750" algn="just">
              <a:lnSpc>
                <a:spcPct val="140000"/>
              </a:lnSpc>
              <a:buFontTx/>
              <a:buChar char="-"/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Shutter auto </a:t>
            </a:r>
          </a:p>
          <a:p>
            <a:pPr marL="285750" indent="-285750" algn="just">
              <a:lnSpc>
                <a:spcPct val="140000"/>
              </a:lnSpc>
              <a:buFontTx/>
              <a:buChar char="-"/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Gain auto </a:t>
            </a:r>
          </a:p>
          <a:p>
            <a:pPr marL="285750" indent="-285750" algn="just">
              <a:lnSpc>
                <a:spcPct val="140000"/>
              </a:lnSpc>
              <a:buFontTx/>
              <a:buChar char="-"/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IRIS manual</a:t>
            </a:r>
            <a:endParaRPr lang="ko-KR" altLang="en-US" sz="1400" dirty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</p:txBody>
      </p:sp>
      <p:pic>
        <p:nvPicPr>
          <p:cNvPr id="34" name="그림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764" y="1636911"/>
            <a:ext cx="1379809" cy="1567283"/>
          </a:xfrm>
          <a:prstGeom prst="rect">
            <a:avLst/>
          </a:prstGeom>
        </p:spPr>
      </p:pic>
      <p:pic>
        <p:nvPicPr>
          <p:cNvPr id="35" name="그림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593" y="1767626"/>
            <a:ext cx="428685" cy="41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053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2096" y="3814306"/>
            <a:ext cx="1293618" cy="1463273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929" y="3797151"/>
            <a:ext cx="1323951" cy="1497584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380365" y="929677"/>
            <a:ext cx="3966470" cy="7304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1600" dirty="0"/>
              <a:t>Auto Exposure </a:t>
            </a:r>
            <a:r>
              <a:rPr lang="en-US" altLang="ko-KR" sz="1600" dirty="0"/>
              <a:t>Setting SHUTTER priority.</a:t>
            </a:r>
          </a:p>
          <a:p>
            <a:pPr algn="just">
              <a:lnSpc>
                <a:spcPct val="140000"/>
              </a:lnSpc>
            </a:pPr>
            <a:endParaRPr lang="ko-KR" altLang="en-US" sz="1600" dirty="0">
              <a:latin typeface="나눔고딕 Light" pitchFamily="50" charset="-127"/>
              <a:ea typeface="나눔고딕 Light" pitchFamily="50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967" y="4276991"/>
            <a:ext cx="428685" cy="419158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1256" y="4276991"/>
            <a:ext cx="428685" cy="41915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29941" y="3797151"/>
            <a:ext cx="1684757" cy="15727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AE Shutter Speed </a:t>
            </a:r>
            <a:endParaRPr lang="en-US" altLang="ko-KR" sz="1400" dirty="0" smtClean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  <a:p>
            <a:pPr algn="just">
              <a:lnSpc>
                <a:spcPct val="140000"/>
              </a:lnSpc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Up/Down</a:t>
            </a:r>
          </a:p>
          <a:p>
            <a:pPr algn="just">
              <a:lnSpc>
                <a:spcPct val="140000"/>
              </a:lnSpc>
            </a:pPr>
            <a:r>
              <a:rPr lang="en-US" altLang="ko-KR" sz="900" dirty="0" smtClean="0"/>
              <a:t>- When </a:t>
            </a:r>
            <a:r>
              <a:rPr lang="en-US" altLang="ko-KR" sz="900" dirty="0"/>
              <a:t>auto exposure is set to </a:t>
            </a:r>
            <a:endParaRPr lang="en-US" altLang="ko-KR" sz="900" dirty="0" smtClean="0"/>
          </a:p>
          <a:p>
            <a:pPr algn="just">
              <a:lnSpc>
                <a:spcPct val="140000"/>
              </a:lnSpc>
            </a:pPr>
            <a:r>
              <a:rPr lang="en-US" altLang="ko-KR" sz="900" dirty="0" smtClean="0"/>
              <a:t>MANUAL </a:t>
            </a:r>
            <a:r>
              <a:rPr lang="en-US" altLang="ko-KR" sz="900" dirty="0"/>
              <a:t>or </a:t>
            </a:r>
            <a:r>
              <a:rPr lang="en-US" altLang="ko-KR" sz="900" dirty="0" smtClean="0"/>
              <a:t>SHUTTER</a:t>
            </a:r>
            <a:r>
              <a:rPr lang="en-US" altLang="ko-KR" sz="900" dirty="0"/>
              <a:t>, the </a:t>
            </a:r>
            <a:endParaRPr lang="en-US" altLang="ko-KR" sz="900" dirty="0" smtClean="0"/>
          </a:p>
          <a:p>
            <a:pPr algn="just">
              <a:lnSpc>
                <a:spcPct val="140000"/>
              </a:lnSpc>
            </a:pPr>
            <a:r>
              <a:rPr lang="en-US" altLang="ko-KR" sz="900" dirty="0" smtClean="0"/>
              <a:t>indicator </a:t>
            </a:r>
            <a:r>
              <a:rPr lang="en-US" altLang="ko-KR" sz="900" dirty="0"/>
              <a:t>lights up in red </a:t>
            </a:r>
            <a:endParaRPr lang="en-US" altLang="ko-KR" sz="900" dirty="0" smtClean="0"/>
          </a:p>
          <a:p>
            <a:pPr algn="just">
              <a:lnSpc>
                <a:spcPct val="140000"/>
              </a:lnSpc>
            </a:pPr>
            <a:r>
              <a:rPr lang="en-US" altLang="ko-KR" sz="900" dirty="0" smtClean="0"/>
              <a:t>and </a:t>
            </a:r>
            <a:r>
              <a:rPr lang="en-US" altLang="ko-KR" sz="900" dirty="0"/>
              <a:t>the </a:t>
            </a:r>
            <a:r>
              <a:rPr lang="en-US" altLang="ko-KR" sz="900" dirty="0" smtClean="0"/>
              <a:t>Shutter </a:t>
            </a:r>
            <a:r>
              <a:rPr lang="en-US" altLang="ko-KR" sz="900" dirty="0"/>
              <a:t>value changes.</a:t>
            </a:r>
            <a:endParaRPr lang="ko-KR" altLang="en-US" sz="900" dirty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  <a:p>
            <a:pPr algn="just">
              <a:lnSpc>
                <a:spcPct val="140000"/>
              </a:lnSpc>
            </a:pPr>
            <a:endParaRPr lang="ko-KR" altLang="en-US" sz="900" dirty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833265" y="3797151"/>
            <a:ext cx="1448831" cy="185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AE B Right </a:t>
            </a:r>
            <a:endParaRPr lang="en-US" altLang="ko-KR" sz="1400" dirty="0" smtClean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  <a:p>
            <a:pPr algn="just">
              <a:lnSpc>
                <a:spcPct val="140000"/>
              </a:lnSpc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Up/Down</a:t>
            </a:r>
          </a:p>
          <a:p>
            <a:pPr algn="just">
              <a:lnSpc>
                <a:spcPct val="140000"/>
              </a:lnSpc>
            </a:pPr>
            <a:r>
              <a:rPr lang="en-US" altLang="ko-KR" sz="900" dirty="0" smtClean="0"/>
              <a:t>- When </a:t>
            </a:r>
            <a:r>
              <a:rPr lang="en-US" altLang="ko-KR" sz="900" dirty="0"/>
              <a:t>auto exposure is set to </a:t>
            </a:r>
            <a:endParaRPr lang="en-US" altLang="ko-KR" sz="900" dirty="0" smtClean="0"/>
          </a:p>
          <a:p>
            <a:pPr algn="just">
              <a:lnSpc>
                <a:spcPct val="140000"/>
              </a:lnSpc>
            </a:pPr>
            <a:r>
              <a:rPr lang="en-US" altLang="ko-KR" sz="900" dirty="0" smtClean="0"/>
              <a:t>Bright</a:t>
            </a:r>
            <a:r>
              <a:rPr lang="en-US" altLang="ko-KR" sz="900" dirty="0"/>
              <a:t>, the indicator lights up in </a:t>
            </a:r>
            <a:endParaRPr lang="en-US" altLang="ko-KR" sz="900" dirty="0" smtClean="0"/>
          </a:p>
          <a:p>
            <a:pPr algn="just">
              <a:lnSpc>
                <a:spcPct val="140000"/>
              </a:lnSpc>
            </a:pPr>
            <a:r>
              <a:rPr lang="en-US" altLang="ko-KR" sz="900" dirty="0" smtClean="0"/>
              <a:t>red </a:t>
            </a:r>
            <a:r>
              <a:rPr lang="en-US" altLang="ko-KR" sz="900" dirty="0"/>
              <a:t>and the </a:t>
            </a:r>
            <a:r>
              <a:rPr lang="en-US" altLang="ko-KR" sz="900" dirty="0" smtClean="0"/>
              <a:t>Bright </a:t>
            </a:r>
            <a:r>
              <a:rPr lang="en-US" altLang="ko-KR" sz="900" dirty="0"/>
              <a:t>value changes</a:t>
            </a:r>
            <a:r>
              <a:rPr lang="en-US" altLang="ko-KR" sz="900" dirty="0" smtClean="0"/>
              <a:t>.</a:t>
            </a:r>
            <a:endParaRPr lang="ko-KR" altLang="en-US" sz="900" dirty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833265" y="1660133"/>
            <a:ext cx="433066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40000"/>
              </a:lnSpc>
              <a:buFontTx/>
              <a:buChar char="-"/>
            </a:pPr>
            <a:r>
              <a:rPr lang="en-US" altLang="ko-KR" sz="1400" dirty="0" smtClean="0"/>
              <a:t>In </a:t>
            </a:r>
            <a:r>
              <a:rPr lang="en-US" altLang="ko-KR" sz="1400" dirty="0"/>
              <a:t>auto exposure mode, it is set to SHUTTER priority</a:t>
            </a:r>
            <a:r>
              <a:rPr lang="en-US" altLang="ko-KR" sz="1400" dirty="0" smtClean="0"/>
              <a:t>.</a:t>
            </a:r>
          </a:p>
          <a:p>
            <a:pPr marL="285750" indent="-285750" algn="just">
              <a:lnSpc>
                <a:spcPct val="140000"/>
              </a:lnSpc>
              <a:buFontTx/>
              <a:buChar char="-"/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Shutter speed</a:t>
            </a:r>
          </a:p>
          <a:p>
            <a:pPr marL="285750" indent="-285750" algn="just">
              <a:lnSpc>
                <a:spcPct val="140000"/>
              </a:lnSpc>
              <a:buFontTx/>
              <a:buChar char="-"/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Gain auto</a:t>
            </a:r>
          </a:p>
          <a:p>
            <a:pPr marL="285750" indent="-285750" algn="just">
              <a:lnSpc>
                <a:spcPct val="140000"/>
              </a:lnSpc>
              <a:buFontTx/>
              <a:buChar char="-"/>
            </a:pPr>
            <a:r>
              <a:rPr lang="en-US" altLang="ko-KR" sz="1400" dirty="0" smtClean="0">
                <a:solidFill>
                  <a:srgbClr val="FF0000"/>
                </a:solidFill>
                <a:latin typeface="나눔고딕 Light" pitchFamily="50" charset="-127"/>
                <a:ea typeface="나눔고딕 Light" pitchFamily="50" charset="-127"/>
              </a:rPr>
              <a:t>IRIS auto</a:t>
            </a:r>
            <a:endParaRPr lang="ko-KR" altLang="en-US" sz="1400" dirty="0">
              <a:solidFill>
                <a:srgbClr val="FF0000"/>
              </a:solidFill>
              <a:latin typeface="나눔고딕 Light" pitchFamily="50" charset="-127"/>
              <a:ea typeface="나눔고딕 Light" pitchFamily="50" charset="-127"/>
            </a:endParaRP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929" y="1651495"/>
            <a:ext cx="1323951" cy="1497584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6308" y="1760035"/>
            <a:ext cx="428685" cy="41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657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headEnd type="triangle"/>
          <a:tailEnd type="oval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just">
          <a:lnSpc>
            <a:spcPct val="140000"/>
          </a:lnSpc>
          <a:defRPr sz="900" dirty="0" smtClean="0">
            <a:latin typeface="나눔고딕 Light" pitchFamily="50" charset="-127"/>
            <a:ea typeface="나눔고딕 Light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9834</TotalTime>
  <Words>379</Words>
  <Application>Microsoft Office PowerPoint</Application>
  <PresentationFormat>사용자 지정</PresentationFormat>
  <Paragraphs>69</Paragraphs>
  <Slides>5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3" baseType="lpstr">
      <vt:lpstr>Neue Haas Grotesk Text Pro</vt:lpstr>
      <vt:lpstr>나눔고딕</vt:lpstr>
      <vt:lpstr>나눔고딕 Light</vt:lpstr>
      <vt:lpstr>맑은 고딕</vt:lpstr>
      <vt:lpstr>Arial</vt:lpstr>
      <vt:lpstr>Calibri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bigidea</dc:creator>
  <cp:lastModifiedBy>안용탁</cp:lastModifiedBy>
  <cp:revision>889</cp:revision>
  <cp:lastPrinted>2014-10-01T10:26:57Z</cp:lastPrinted>
  <dcterms:created xsi:type="dcterms:W3CDTF">2014-01-22T06:06:11Z</dcterms:created>
  <dcterms:modified xsi:type="dcterms:W3CDTF">2024-10-23T07:35:24Z</dcterms:modified>
</cp:coreProperties>
</file>